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byss Glide" panose="020B0604020202020204" charset="-128"/>
      <p:regular r:id="rId17"/>
    </p:embeddedFont>
    <p:embeddedFont>
      <p:font typeface="Adumu Regular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2" autoAdjust="0"/>
  </p:normalViewPr>
  <p:slideViewPr>
    <p:cSldViewPr>
      <p:cViewPr>
        <p:scale>
          <a:sx n="50" d="100"/>
          <a:sy n="50" d="100"/>
        </p:scale>
        <p:origin x="2118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5.sv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46.png"/><Relationship Id="rId10" Type="http://schemas.openxmlformats.org/officeDocument/2006/relationships/image" Target="../media/image40.sv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31.svg"/><Relationship Id="rId2" Type="http://schemas.openxmlformats.org/officeDocument/2006/relationships/image" Target="../media/image1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41.png"/><Relationship Id="rId10" Type="http://schemas.openxmlformats.org/officeDocument/2006/relationships/image" Target="../media/image15.svg"/><Relationship Id="rId4" Type="http://schemas.openxmlformats.org/officeDocument/2006/relationships/image" Target="../media/image8.svg"/><Relationship Id="rId9" Type="http://schemas.openxmlformats.org/officeDocument/2006/relationships/image" Target="../media/image14.png"/><Relationship Id="rId14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svg"/><Relationship Id="rId3" Type="http://schemas.openxmlformats.org/officeDocument/2006/relationships/image" Target="../media/image6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62.svg"/><Relationship Id="rId5" Type="http://schemas.openxmlformats.org/officeDocument/2006/relationships/image" Target="../media/image14.png"/><Relationship Id="rId15" Type="http://schemas.openxmlformats.org/officeDocument/2006/relationships/image" Target="../media/image68.svg"/><Relationship Id="rId10" Type="http://schemas.openxmlformats.org/officeDocument/2006/relationships/image" Target="../media/image61.png"/><Relationship Id="rId4" Type="http://schemas.openxmlformats.org/officeDocument/2006/relationships/image" Target="../media/image66.svg"/><Relationship Id="rId9" Type="http://schemas.openxmlformats.org/officeDocument/2006/relationships/image" Target="../media/image3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1.svg"/><Relationship Id="rId18" Type="http://schemas.openxmlformats.org/officeDocument/2006/relationships/image" Target="../media/image72.png"/><Relationship Id="rId3" Type="http://schemas.openxmlformats.org/officeDocument/2006/relationships/image" Target="../media/image69.png"/><Relationship Id="rId21" Type="http://schemas.openxmlformats.org/officeDocument/2006/relationships/image" Target="../media/image75.svg"/><Relationship Id="rId7" Type="http://schemas.openxmlformats.org/officeDocument/2006/relationships/image" Target="../media/image8.svg"/><Relationship Id="rId12" Type="http://schemas.openxmlformats.org/officeDocument/2006/relationships/image" Target="../media/image70.png"/><Relationship Id="rId17" Type="http://schemas.openxmlformats.org/officeDocument/2006/relationships/image" Target="../media/image62.sv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24" Type="http://schemas.openxmlformats.org/officeDocument/2006/relationships/image" Target="../media/image78.png"/><Relationship Id="rId5" Type="http://schemas.openxmlformats.org/officeDocument/2006/relationships/image" Target="../media/image3.svg"/><Relationship Id="rId15" Type="http://schemas.openxmlformats.org/officeDocument/2006/relationships/image" Target="../media/image15.svg"/><Relationship Id="rId23" Type="http://schemas.openxmlformats.org/officeDocument/2006/relationships/image" Target="../media/image77.svg"/><Relationship Id="rId10" Type="http://schemas.openxmlformats.org/officeDocument/2006/relationships/image" Target="../media/image12.png"/><Relationship Id="rId19" Type="http://schemas.openxmlformats.org/officeDocument/2006/relationships/image" Target="../media/image73.svg"/><Relationship Id="rId4" Type="http://schemas.openxmlformats.org/officeDocument/2006/relationships/image" Target="../media/image2.png"/><Relationship Id="rId9" Type="http://schemas.openxmlformats.org/officeDocument/2006/relationships/image" Target="../media/image5.svg"/><Relationship Id="rId14" Type="http://schemas.openxmlformats.org/officeDocument/2006/relationships/image" Target="../media/image14.png"/><Relationship Id="rId2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openxmlformats.org/officeDocument/2006/relationships/image" Target="../media/image24.sv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31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5.sv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.sv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34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image" Target="../media/image5.svg"/><Relationship Id="rId9" Type="http://schemas.openxmlformats.org/officeDocument/2006/relationships/image" Target="../media/image39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4.svg"/><Relationship Id="rId12" Type="http://schemas.openxmlformats.org/officeDocument/2006/relationships/image" Target="../media/image14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svg"/><Relationship Id="rId5" Type="http://schemas.openxmlformats.org/officeDocument/2006/relationships/image" Target="../media/image6.png"/><Relationship Id="rId15" Type="http://schemas.openxmlformats.org/officeDocument/2006/relationships/image" Target="../media/image5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0.png"/><Relationship Id="rId1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15.svg"/><Relationship Id="rId17" Type="http://schemas.openxmlformats.org/officeDocument/2006/relationships/image" Target="../media/image52.sv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25.png"/><Relationship Id="rId10" Type="http://schemas.openxmlformats.org/officeDocument/2006/relationships/image" Target="../media/image5.svg"/><Relationship Id="rId19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svg"/><Relationship Id="rId3" Type="http://schemas.openxmlformats.org/officeDocument/2006/relationships/image" Target="../media/image4.png"/><Relationship Id="rId7" Type="http://schemas.openxmlformats.org/officeDocument/2006/relationships/image" Target="../media/image56.sv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5.svg"/><Relationship Id="rId5" Type="http://schemas.openxmlformats.org/officeDocument/2006/relationships/image" Target="../media/image45.png"/><Relationship Id="rId15" Type="http://schemas.openxmlformats.org/officeDocument/2006/relationships/image" Target="../media/image62.svg"/><Relationship Id="rId10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58.sv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80889" y="5719025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89893" y="-628832"/>
            <a:ext cx="5179786" cy="3315063"/>
          </a:xfrm>
          <a:custGeom>
            <a:avLst/>
            <a:gdLst/>
            <a:ahLst/>
            <a:cxnLst/>
            <a:rect l="l" t="t" r="r" b="b"/>
            <a:pathLst>
              <a:path w="5179786" h="3315063">
                <a:moveTo>
                  <a:pt x="0" y="0"/>
                </a:moveTo>
                <a:lnTo>
                  <a:pt x="5179786" y="0"/>
                </a:lnTo>
                <a:lnTo>
                  <a:pt x="5179786" y="3315064"/>
                </a:lnTo>
                <a:lnTo>
                  <a:pt x="0" y="3315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DE3E010-84E0-4CEC-B084-20D3F935A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668" y="-223741"/>
            <a:ext cx="10734480" cy="1073448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093667" y="6414151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3" y="0"/>
                </a:lnTo>
                <a:lnTo>
                  <a:pt x="19581083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265" y="4738554"/>
            <a:ext cx="8819251" cy="5516041"/>
          </a:xfrm>
          <a:custGeom>
            <a:avLst/>
            <a:gdLst/>
            <a:ahLst/>
            <a:cxnLst/>
            <a:rect l="l" t="t" r="r" b="b"/>
            <a:pathLst>
              <a:path w="8819251" h="5516041">
                <a:moveTo>
                  <a:pt x="0" y="0"/>
                </a:moveTo>
                <a:lnTo>
                  <a:pt x="8819251" y="0"/>
                </a:lnTo>
                <a:lnTo>
                  <a:pt x="8819251" y="5516041"/>
                </a:lnTo>
                <a:lnTo>
                  <a:pt x="0" y="5516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71263" y="299506"/>
            <a:ext cx="11963285" cy="5750287"/>
          </a:xfrm>
          <a:custGeom>
            <a:avLst/>
            <a:gdLst/>
            <a:ahLst/>
            <a:cxnLst/>
            <a:rect l="l" t="t" r="r" b="b"/>
            <a:pathLst>
              <a:path w="11963285" h="5750287">
                <a:moveTo>
                  <a:pt x="0" y="0"/>
                </a:moveTo>
                <a:lnTo>
                  <a:pt x="11963285" y="0"/>
                </a:lnTo>
                <a:lnTo>
                  <a:pt x="11963285" y="5750287"/>
                </a:lnTo>
                <a:lnTo>
                  <a:pt x="0" y="57502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491" b="-149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66943" y="5143500"/>
            <a:ext cx="6384709" cy="5769455"/>
          </a:xfrm>
          <a:custGeom>
            <a:avLst/>
            <a:gdLst/>
            <a:ahLst/>
            <a:cxnLst/>
            <a:rect l="l" t="t" r="r" b="b"/>
            <a:pathLst>
              <a:path w="6384709" h="5769455">
                <a:moveTo>
                  <a:pt x="0" y="0"/>
                </a:moveTo>
                <a:lnTo>
                  <a:pt x="6384710" y="0"/>
                </a:lnTo>
                <a:lnTo>
                  <a:pt x="6384710" y="5769455"/>
                </a:lnTo>
                <a:lnTo>
                  <a:pt x="0" y="57694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6175" y="299506"/>
            <a:ext cx="2305088" cy="2300897"/>
          </a:xfrm>
          <a:custGeom>
            <a:avLst/>
            <a:gdLst/>
            <a:ahLst/>
            <a:cxnLst/>
            <a:rect l="l" t="t" r="r" b="b"/>
            <a:pathLst>
              <a:path w="2305088" h="2300897">
                <a:moveTo>
                  <a:pt x="0" y="0"/>
                </a:moveTo>
                <a:lnTo>
                  <a:pt x="2305088" y="0"/>
                </a:lnTo>
                <a:lnTo>
                  <a:pt x="2305088" y="2300898"/>
                </a:lnTo>
                <a:lnTo>
                  <a:pt x="0" y="23008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93402" y="2406738"/>
            <a:ext cx="9519008" cy="1100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7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Zakładanie sadu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11860" y="3409971"/>
            <a:ext cx="6282089" cy="67274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5"/>
              </a:lnSpc>
              <a:spcBef>
                <a:spcPct val="0"/>
              </a:spcBef>
            </a:pPr>
            <a:r>
              <a:rPr lang="en-US" sz="4046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Jak</a:t>
            </a:r>
            <a:r>
              <a:rPr lang="en-US" sz="4046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to </a:t>
            </a:r>
            <a:r>
              <a:rPr lang="en-US" sz="4046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zrobić</a:t>
            </a:r>
            <a:r>
              <a:rPr lang="en-US" sz="4046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4046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i</a:t>
            </a:r>
            <a:r>
              <a:rPr lang="en-US" sz="4046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4046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jak</a:t>
            </a:r>
            <a:r>
              <a:rPr lang="en-US" sz="4046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go </a:t>
            </a:r>
            <a:r>
              <a:rPr lang="en-US" sz="4046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pielęgnować</a:t>
            </a:r>
            <a:r>
              <a:rPr lang="en-US" sz="4046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459298" y="0"/>
            <a:ext cx="4056237" cy="1740494"/>
          </a:xfrm>
          <a:custGeom>
            <a:avLst/>
            <a:gdLst/>
            <a:ahLst/>
            <a:cxnLst/>
            <a:rect l="l" t="t" r="r" b="b"/>
            <a:pathLst>
              <a:path w="4056237" h="1740494">
                <a:moveTo>
                  <a:pt x="0" y="0"/>
                </a:moveTo>
                <a:lnTo>
                  <a:pt x="4056237" y="0"/>
                </a:lnTo>
                <a:lnTo>
                  <a:pt x="4056237" y="1740494"/>
                </a:lnTo>
                <a:lnTo>
                  <a:pt x="0" y="17404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71263" y="299506"/>
            <a:ext cx="11963285" cy="5750287"/>
          </a:xfrm>
          <a:custGeom>
            <a:avLst/>
            <a:gdLst/>
            <a:ahLst/>
            <a:cxnLst/>
            <a:rect l="l" t="t" r="r" b="b"/>
            <a:pathLst>
              <a:path w="11963285" h="5750287">
                <a:moveTo>
                  <a:pt x="0" y="0"/>
                </a:moveTo>
                <a:lnTo>
                  <a:pt x="11963285" y="0"/>
                </a:lnTo>
                <a:lnTo>
                  <a:pt x="11963285" y="5750287"/>
                </a:lnTo>
                <a:lnTo>
                  <a:pt x="0" y="5750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91" b="-1491"/>
            </a:stretch>
          </a:blipFill>
        </p:spPr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17493EE-0FAA-42DE-8B5B-CB9F12263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668" y="-223741"/>
            <a:ext cx="10734480" cy="1073448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7680889" y="5719025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93667" y="6414151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3" y="0"/>
                </a:lnTo>
                <a:lnTo>
                  <a:pt x="19581083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89893" y="-628832"/>
            <a:ext cx="5179786" cy="3315063"/>
          </a:xfrm>
          <a:custGeom>
            <a:avLst/>
            <a:gdLst/>
            <a:ahLst/>
            <a:cxnLst/>
            <a:rect l="l" t="t" r="r" b="b"/>
            <a:pathLst>
              <a:path w="5179786" h="3315063">
                <a:moveTo>
                  <a:pt x="0" y="0"/>
                </a:moveTo>
                <a:lnTo>
                  <a:pt x="5179786" y="0"/>
                </a:lnTo>
                <a:lnTo>
                  <a:pt x="5179786" y="3315064"/>
                </a:lnTo>
                <a:lnTo>
                  <a:pt x="0" y="33150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4749" y="4387413"/>
            <a:ext cx="8819251" cy="5516041"/>
          </a:xfrm>
          <a:custGeom>
            <a:avLst/>
            <a:gdLst/>
            <a:ahLst/>
            <a:cxnLst/>
            <a:rect l="l" t="t" r="r" b="b"/>
            <a:pathLst>
              <a:path w="8819251" h="5516041">
                <a:moveTo>
                  <a:pt x="0" y="0"/>
                </a:moveTo>
                <a:lnTo>
                  <a:pt x="8819251" y="0"/>
                </a:lnTo>
                <a:lnTo>
                  <a:pt x="8819251" y="5516041"/>
                </a:lnTo>
                <a:lnTo>
                  <a:pt x="0" y="5516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5331" y="4959752"/>
            <a:ext cx="6384709" cy="5769455"/>
          </a:xfrm>
          <a:custGeom>
            <a:avLst/>
            <a:gdLst/>
            <a:ahLst/>
            <a:cxnLst/>
            <a:rect l="l" t="t" r="r" b="b"/>
            <a:pathLst>
              <a:path w="6384709" h="5769455">
                <a:moveTo>
                  <a:pt x="0" y="0"/>
                </a:moveTo>
                <a:lnTo>
                  <a:pt x="6384709" y="0"/>
                </a:lnTo>
                <a:lnTo>
                  <a:pt x="6384709" y="5769456"/>
                </a:lnTo>
                <a:lnTo>
                  <a:pt x="0" y="5769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6175" y="299506"/>
            <a:ext cx="2305088" cy="2300897"/>
          </a:xfrm>
          <a:custGeom>
            <a:avLst/>
            <a:gdLst/>
            <a:ahLst/>
            <a:cxnLst/>
            <a:rect l="l" t="t" r="r" b="b"/>
            <a:pathLst>
              <a:path w="2305088" h="2300897">
                <a:moveTo>
                  <a:pt x="0" y="0"/>
                </a:moveTo>
                <a:lnTo>
                  <a:pt x="2305088" y="0"/>
                </a:lnTo>
                <a:lnTo>
                  <a:pt x="2305088" y="2300898"/>
                </a:lnTo>
                <a:lnTo>
                  <a:pt x="0" y="23008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93402" y="275376"/>
            <a:ext cx="9519008" cy="172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Cięcie i formowanie drzew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459298" y="0"/>
            <a:ext cx="4056237" cy="1740494"/>
          </a:xfrm>
          <a:custGeom>
            <a:avLst/>
            <a:gdLst/>
            <a:ahLst/>
            <a:cxnLst/>
            <a:rect l="l" t="t" r="r" b="b"/>
            <a:pathLst>
              <a:path w="4056237" h="1740494">
                <a:moveTo>
                  <a:pt x="0" y="0"/>
                </a:moveTo>
                <a:lnTo>
                  <a:pt x="4056237" y="0"/>
                </a:lnTo>
                <a:lnTo>
                  <a:pt x="4056237" y="1740494"/>
                </a:lnTo>
                <a:lnTo>
                  <a:pt x="0" y="17404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492831" y="1876213"/>
            <a:ext cx="9320149" cy="410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7"/>
              </a:lnSpc>
            </a:pPr>
            <a:r>
              <a:rPr lang="en-US" sz="3283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Przycinanie drzew owocowych ma na celu kształtowanie ich korony, poprawę owocowania oraz zapobieganie chorobom. Cięcie należy wykonywać w odpowiednich okresach, zależnie od gatunku drzewa. Prawidłowo formowana korona zapewnia równomierny dostęp światła do wszystkich gałęzi, co sprzyja rozwojowi owoców.</a:t>
            </a:r>
          </a:p>
          <a:p>
            <a:pPr algn="ctr">
              <a:lnSpc>
                <a:spcPts val="4597"/>
              </a:lnSpc>
              <a:spcBef>
                <a:spcPct val="0"/>
              </a:spcBef>
            </a:pPr>
            <a:endParaRPr lang="en-US" sz="3283">
              <a:solidFill>
                <a:srgbClr val="000000"/>
              </a:solidFill>
              <a:latin typeface="Abyss Glide"/>
              <a:ea typeface="Abyss Glide"/>
              <a:cs typeface="Abyss Glide"/>
              <a:sym typeface="Abyss Gli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9DFB658-4E33-4BCB-8714-5CD5C713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19" y="819150"/>
            <a:ext cx="12006650" cy="1200665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738564" y="2398757"/>
            <a:ext cx="2786497" cy="1783358"/>
          </a:xfrm>
          <a:custGeom>
            <a:avLst/>
            <a:gdLst/>
            <a:ahLst/>
            <a:cxnLst/>
            <a:rect l="l" t="t" r="r" b="b"/>
            <a:pathLst>
              <a:path w="2786497" h="1783358">
                <a:moveTo>
                  <a:pt x="0" y="0"/>
                </a:moveTo>
                <a:lnTo>
                  <a:pt x="2786497" y="0"/>
                </a:lnTo>
                <a:lnTo>
                  <a:pt x="2786497" y="1783358"/>
                </a:lnTo>
                <a:lnTo>
                  <a:pt x="0" y="178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4283927" y="0"/>
            <a:ext cx="13550763" cy="7441641"/>
          </a:xfrm>
          <a:custGeom>
            <a:avLst/>
            <a:gdLst/>
            <a:ahLst/>
            <a:cxnLst/>
            <a:rect l="l" t="t" r="r" b="b"/>
            <a:pathLst>
              <a:path w="13550763" h="7441641">
                <a:moveTo>
                  <a:pt x="13550763" y="0"/>
                </a:moveTo>
                <a:lnTo>
                  <a:pt x="0" y="0"/>
                </a:lnTo>
                <a:lnTo>
                  <a:pt x="0" y="7441641"/>
                </a:lnTo>
                <a:lnTo>
                  <a:pt x="13550763" y="7441641"/>
                </a:lnTo>
                <a:lnTo>
                  <a:pt x="13550763" y="0"/>
                </a:lnTo>
                <a:close/>
              </a:path>
            </a:pathLst>
          </a:custGeom>
          <a:blipFill>
            <a:blip r:embed="rId6"/>
            <a:stretch>
              <a:fillRect r="-1094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512" y="2188470"/>
            <a:ext cx="8251428" cy="353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Regularna pielęgnacja obejmuje nawożenie, usuwanie chwastów oraz koszenie trawy między drzewami. Ważne jest także kontrolowanie stanu zdrowia drzew, aby szybko reagować na pierwsze oznaki chorób lub szkodników. Dbałość o sad przekłada się na jego długowieczność i obfite plony.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-1725626" y="7808734"/>
            <a:ext cx="15602673" cy="2950324"/>
          </a:xfrm>
          <a:custGeom>
            <a:avLst/>
            <a:gdLst/>
            <a:ahLst/>
            <a:cxnLst/>
            <a:rect l="l" t="t" r="r" b="b"/>
            <a:pathLst>
              <a:path w="15602673" h="2950324">
                <a:moveTo>
                  <a:pt x="15602673" y="0"/>
                </a:moveTo>
                <a:lnTo>
                  <a:pt x="0" y="0"/>
                </a:lnTo>
                <a:lnTo>
                  <a:pt x="0" y="2950323"/>
                </a:lnTo>
                <a:lnTo>
                  <a:pt x="15602673" y="2950323"/>
                </a:lnTo>
                <a:lnTo>
                  <a:pt x="1560267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16112" y="7670660"/>
            <a:ext cx="15602673" cy="2950324"/>
          </a:xfrm>
          <a:custGeom>
            <a:avLst/>
            <a:gdLst/>
            <a:ahLst/>
            <a:cxnLst/>
            <a:rect l="l" t="t" r="r" b="b"/>
            <a:pathLst>
              <a:path w="15602673" h="2950324">
                <a:moveTo>
                  <a:pt x="0" y="0"/>
                </a:moveTo>
                <a:lnTo>
                  <a:pt x="15602673" y="0"/>
                </a:lnTo>
                <a:lnTo>
                  <a:pt x="15602673" y="2950324"/>
                </a:lnTo>
                <a:lnTo>
                  <a:pt x="0" y="2950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2842" y="354871"/>
            <a:ext cx="2786497" cy="1783358"/>
          </a:xfrm>
          <a:custGeom>
            <a:avLst/>
            <a:gdLst/>
            <a:ahLst/>
            <a:cxnLst/>
            <a:rect l="l" t="t" r="r" b="b"/>
            <a:pathLst>
              <a:path w="2786497" h="1783358">
                <a:moveTo>
                  <a:pt x="0" y="0"/>
                </a:moveTo>
                <a:lnTo>
                  <a:pt x="2786497" y="0"/>
                </a:lnTo>
                <a:lnTo>
                  <a:pt x="2786497" y="1783358"/>
                </a:lnTo>
                <a:lnTo>
                  <a:pt x="0" y="178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75233" y="354871"/>
            <a:ext cx="2493457" cy="2488924"/>
          </a:xfrm>
          <a:custGeom>
            <a:avLst/>
            <a:gdLst/>
            <a:ahLst/>
            <a:cxnLst/>
            <a:rect l="l" t="t" r="r" b="b"/>
            <a:pathLst>
              <a:path w="2493457" h="2488924">
                <a:moveTo>
                  <a:pt x="0" y="0"/>
                </a:moveTo>
                <a:lnTo>
                  <a:pt x="2493457" y="0"/>
                </a:lnTo>
                <a:lnTo>
                  <a:pt x="2493457" y="2488924"/>
                </a:lnTo>
                <a:lnTo>
                  <a:pt x="0" y="2488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39038" y="8208996"/>
            <a:ext cx="3969147" cy="1197961"/>
          </a:xfrm>
          <a:custGeom>
            <a:avLst/>
            <a:gdLst/>
            <a:ahLst/>
            <a:cxnLst/>
            <a:rect l="l" t="t" r="r" b="b"/>
            <a:pathLst>
              <a:path w="3969147" h="1197961">
                <a:moveTo>
                  <a:pt x="0" y="0"/>
                </a:moveTo>
                <a:lnTo>
                  <a:pt x="3969147" y="0"/>
                </a:lnTo>
                <a:lnTo>
                  <a:pt x="3969147" y="1197960"/>
                </a:lnTo>
                <a:lnTo>
                  <a:pt x="0" y="11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52731" y="6760381"/>
            <a:ext cx="4138461" cy="3694517"/>
          </a:xfrm>
          <a:custGeom>
            <a:avLst/>
            <a:gdLst/>
            <a:ahLst/>
            <a:cxnLst/>
            <a:rect l="l" t="t" r="r" b="b"/>
            <a:pathLst>
              <a:path w="4138461" h="3694517">
                <a:moveTo>
                  <a:pt x="0" y="0"/>
                </a:moveTo>
                <a:lnTo>
                  <a:pt x="4138461" y="0"/>
                </a:lnTo>
                <a:lnTo>
                  <a:pt x="4138461" y="3694516"/>
                </a:lnTo>
                <a:lnTo>
                  <a:pt x="0" y="36945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5512" y="819150"/>
            <a:ext cx="8793808" cy="131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44"/>
              </a:lnSpc>
              <a:spcBef>
                <a:spcPct val="0"/>
              </a:spcBef>
            </a:pPr>
            <a:r>
              <a:rPr lang="en-US" sz="7317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Pielęgnacja sadu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46542" y="7468618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4" y="0"/>
                </a:lnTo>
                <a:lnTo>
                  <a:pt x="19581084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04231" y="536957"/>
            <a:ext cx="12879538" cy="6375371"/>
          </a:xfrm>
          <a:custGeom>
            <a:avLst/>
            <a:gdLst/>
            <a:ahLst/>
            <a:cxnLst/>
            <a:rect l="l" t="t" r="r" b="b"/>
            <a:pathLst>
              <a:path w="12879538" h="6375371">
                <a:moveTo>
                  <a:pt x="0" y="0"/>
                </a:moveTo>
                <a:lnTo>
                  <a:pt x="12879538" y="0"/>
                </a:lnTo>
                <a:lnTo>
                  <a:pt x="12879538" y="6375371"/>
                </a:lnTo>
                <a:lnTo>
                  <a:pt x="0" y="6375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929F2A2-76B0-4553-B052-A26DDB1EA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9" y="5041956"/>
            <a:ext cx="7101262" cy="710126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994520" y="-247793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0" y="0"/>
                </a:lnTo>
                <a:lnTo>
                  <a:pt x="3989040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51526" y="-1432271"/>
            <a:ext cx="4475846" cy="2864541"/>
          </a:xfrm>
          <a:custGeom>
            <a:avLst/>
            <a:gdLst/>
            <a:ahLst/>
            <a:cxnLst/>
            <a:rect l="l" t="t" r="r" b="b"/>
            <a:pathLst>
              <a:path w="4475846" h="2864541">
                <a:moveTo>
                  <a:pt x="0" y="0"/>
                </a:moveTo>
                <a:lnTo>
                  <a:pt x="4475846" y="0"/>
                </a:lnTo>
                <a:lnTo>
                  <a:pt x="4475846" y="2864542"/>
                </a:lnTo>
                <a:lnTo>
                  <a:pt x="0" y="28645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18937" y="4495151"/>
            <a:ext cx="2026090" cy="1296697"/>
          </a:xfrm>
          <a:custGeom>
            <a:avLst/>
            <a:gdLst/>
            <a:ahLst/>
            <a:cxnLst/>
            <a:rect l="l" t="t" r="r" b="b"/>
            <a:pathLst>
              <a:path w="2026090" h="1296697">
                <a:moveTo>
                  <a:pt x="0" y="0"/>
                </a:moveTo>
                <a:lnTo>
                  <a:pt x="2026090" y="0"/>
                </a:lnTo>
                <a:lnTo>
                  <a:pt x="2026090" y="1296698"/>
                </a:lnTo>
                <a:lnTo>
                  <a:pt x="0" y="1296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78459" y="6263979"/>
            <a:ext cx="2026090" cy="1296697"/>
          </a:xfrm>
          <a:custGeom>
            <a:avLst/>
            <a:gdLst/>
            <a:ahLst/>
            <a:cxnLst/>
            <a:rect l="l" t="t" r="r" b="b"/>
            <a:pathLst>
              <a:path w="2026090" h="1296697">
                <a:moveTo>
                  <a:pt x="0" y="0"/>
                </a:moveTo>
                <a:lnTo>
                  <a:pt x="2026089" y="0"/>
                </a:lnTo>
                <a:lnTo>
                  <a:pt x="2026089" y="1296698"/>
                </a:lnTo>
                <a:lnTo>
                  <a:pt x="0" y="1296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1083" y="448406"/>
            <a:ext cx="1971314" cy="1967730"/>
          </a:xfrm>
          <a:custGeom>
            <a:avLst/>
            <a:gdLst/>
            <a:ahLst/>
            <a:cxnLst/>
            <a:rect l="l" t="t" r="r" b="b"/>
            <a:pathLst>
              <a:path w="1971314" h="1967730">
                <a:moveTo>
                  <a:pt x="0" y="0"/>
                </a:moveTo>
                <a:lnTo>
                  <a:pt x="1971314" y="0"/>
                </a:lnTo>
                <a:lnTo>
                  <a:pt x="1971314" y="1967730"/>
                </a:lnTo>
                <a:lnTo>
                  <a:pt x="0" y="1967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3189" y="8321581"/>
            <a:ext cx="3727102" cy="2236261"/>
          </a:xfrm>
          <a:custGeom>
            <a:avLst/>
            <a:gdLst/>
            <a:ahLst/>
            <a:cxnLst/>
            <a:rect l="l" t="t" r="r" b="b"/>
            <a:pathLst>
              <a:path w="3727102" h="2236261">
                <a:moveTo>
                  <a:pt x="0" y="0"/>
                </a:moveTo>
                <a:lnTo>
                  <a:pt x="3727102" y="0"/>
                </a:lnTo>
                <a:lnTo>
                  <a:pt x="3727102" y="2236262"/>
                </a:lnTo>
                <a:lnTo>
                  <a:pt x="0" y="2236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53285" y="2935047"/>
            <a:ext cx="11181430" cy="38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Owoce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należy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zbierać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w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odpowiednim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momencie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gdy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są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w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pełni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dojrzałe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ale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nie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przejrzałe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.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Właściwe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przechowywanie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takie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jak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chłodzenie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pozwala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przedłużyć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ich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świeżość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.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Część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owoców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można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także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przetworzyć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przygotowując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soki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dżemy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lub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susze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, co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zwiększa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ich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wartość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użytkową</a:t>
            </a:r>
            <a:r>
              <a:rPr lang="en-US" sz="3599" dirty="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.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dirty="0">
              <a:solidFill>
                <a:srgbClr val="000000"/>
              </a:solidFill>
              <a:latin typeface="Abyss Glide"/>
              <a:ea typeface="Abyss Glide"/>
              <a:cs typeface="Abyss Glide"/>
              <a:sym typeface="Abyss Glide"/>
            </a:endParaRPr>
          </a:p>
        </p:txBody>
      </p:sp>
      <p:sp>
        <p:nvSpPr>
          <p:cNvPr id="12" name="Freeform 12"/>
          <p:cNvSpPr/>
          <p:nvPr/>
        </p:nvSpPr>
        <p:spPr>
          <a:xfrm rot="-1757454">
            <a:off x="15429741" y="8643124"/>
            <a:ext cx="311412" cy="401117"/>
          </a:xfrm>
          <a:custGeom>
            <a:avLst/>
            <a:gdLst/>
            <a:ahLst/>
            <a:cxnLst/>
            <a:rect l="l" t="t" r="r" b="b"/>
            <a:pathLst>
              <a:path w="311412" h="401117">
                <a:moveTo>
                  <a:pt x="0" y="0"/>
                </a:moveTo>
                <a:lnTo>
                  <a:pt x="311412" y="0"/>
                </a:lnTo>
                <a:lnTo>
                  <a:pt x="311412" y="401116"/>
                </a:lnTo>
                <a:lnTo>
                  <a:pt x="0" y="4011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283462" y="570920"/>
            <a:ext cx="9721076" cy="232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Owoce – zbiór i przechowywanie</a:t>
            </a:r>
          </a:p>
        </p:txBody>
      </p:sp>
      <p:sp>
        <p:nvSpPr>
          <p:cNvPr id="14" name="Freeform 14"/>
          <p:cNvSpPr/>
          <p:nvPr/>
        </p:nvSpPr>
        <p:spPr>
          <a:xfrm rot="250082">
            <a:off x="15833533" y="8846397"/>
            <a:ext cx="311412" cy="401117"/>
          </a:xfrm>
          <a:custGeom>
            <a:avLst/>
            <a:gdLst/>
            <a:ahLst/>
            <a:cxnLst/>
            <a:rect l="l" t="t" r="r" b="b"/>
            <a:pathLst>
              <a:path w="311412" h="401117">
                <a:moveTo>
                  <a:pt x="0" y="0"/>
                </a:moveTo>
                <a:lnTo>
                  <a:pt x="311412" y="0"/>
                </a:lnTo>
                <a:lnTo>
                  <a:pt x="311412" y="401116"/>
                </a:lnTo>
                <a:lnTo>
                  <a:pt x="0" y="4011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50082">
            <a:off x="16714350" y="8392029"/>
            <a:ext cx="311412" cy="401117"/>
          </a:xfrm>
          <a:custGeom>
            <a:avLst/>
            <a:gdLst/>
            <a:ahLst/>
            <a:cxnLst/>
            <a:rect l="l" t="t" r="r" b="b"/>
            <a:pathLst>
              <a:path w="311412" h="401117">
                <a:moveTo>
                  <a:pt x="0" y="0"/>
                </a:moveTo>
                <a:lnTo>
                  <a:pt x="311412" y="0"/>
                </a:lnTo>
                <a:lnTo>
                  <a:pt x="311412" y="401117"/>
                </a:lnTo>
                <a:lnTo>
                  <a:pt x="0" y="4011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957606" y="6802802"/>
            <a:ext cx="3231111" cy="2244154"/>
          </a:xfrm>
          <a:custGeom>
            <a:avLst/>
            <a:gdLst/>
            <a:ahLst/>
            <a:cxnLst/>
            <a:rect l="l" t="t" r="r" b="b"/>
            <a:pathLst>
              <a:path w="3231111" h="2244154">
                <a:moveTo>
                  <a:pt x="0" y="0"/>
                </a:moveTo>
                <a:lnTo>
                  <a:pt x="3231111" y="0"/>
                </a:lnTo>
                <a:lnTo>
                  <a:pt x="3231111" y="2244153"/>
                </a:lnTo>
                <a:lnTo>
                  <a:pt x="0" y="22441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3485" y="7400925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3" y="0"/>
                </a:lnTo>
                <a:lnTo>
                  <a:pt x="19581083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22875" y="-1476670"/>
            <a:ext cx="3786429" cy="3779544"/>
          </a:xfrm>
          <a:custGeom>
            <a:avLst/>
            <a:gdLst/>
            <a:ahLst/>
            <a:cxnLst/>
            <a:rect l="l" t="t" r="r" b="b"/>
            <a:pathLst>
              <a:path w="3786429" h="3779544">
                <a:moveTo>
                  <a:pt x="0" y="0"/>
                </a:moveTo>
                <a:lnTo>
                  <a:pt x="3786428" y="0"/>
                </a:lnTo>
                <a:lnTo>
                  <a:pt x="3786428" y="3779544"/>
                </a:lnTo>
                <a:lnTo>
                  <a:pt x="0" y="3779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03863" y="309340"/>
            <a:ext cx="12062899" cy="5971135"/>
          </a:xfrm>
          <a:custGeom>
            <a:avLst/>
            <a:gdLst/>
            <a:ahLst/>
            <a:cxnLst/>
            <a:rect l="l" t="t" r="r" b="b"/>
            <a:pathLst>
              <a:path w="12062899" h="5971135">
                <a:moveTo>
                  <a:pt x="0" y="0"/>
                </a:moveTo>
                <a:lnTo>
                  <a:pt x="12062899" y="0"/>
                </a:lnTo>
                <a:lnTo>
                  <a:pt x="12062899" y="5971136"/>
                </a:lnTo>
                <a:lnTo>
                  <a:pt x="0" y="59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5293" y="541092"/>
            <a:ext cx="9360041" cy="186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Ekologiczne podejście w sadownictwie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872" y="2266378"/>
            <a:ext cx="11181430" cy="267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Coraz więcej sadowników wybiera metody ekologiczne, takie jak kompostowanie, stosowanie naturalnych nawozów i ograniczanie chemicznych oprysków. Takie podejście sprzyja środowisku i zdrowiu ludzi, a także zwiększa atrakcyjność owoców na rynku.</a:t>
            </a:r>
          </a:p>
        </p:txBody>
      </p:sp>
      <p:sp>
        <p:nvSpPr>
          <p:cNvPr id="8" name="Freeform 8"/>
          <p:cNvSpPr/>
          <p:nvPr/>
        </p:nvSpPr>
        <p:spPr>
          <a:xfrm>
            <a:off x="-1514366" y="8395942"/>
            <a:ext cx="7089680" cy="2139794"/>
          </a:xfrm>
          <a:custGeom>
            <a:avLst/>
            <a:gdLst/>
            <a:ahLst/>
            <a:cxnLst/>
            <a:rect l="l" t="t" r="r" b="b"/>
            <a:pathLst>
              <a:path w="7089680" h="2139794">
                <a:moveTo>
                  <a:pt x="0" y="0"/>
                </a:moveTo>
                <a:lnTo>
                  <a:pt x="7089680" y="0"/>
                </a:lnTo>
                <a:lnTo>
                  <a:pt x="7089680" y="2139794"/>
                </a:lnTo>
                <a:lnTo>
                  <a:pt x="0" y="21397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49583" y="7400925"/>
            <a:ext cx="2871432" cy="2558185"/>
          </a:xfrm>
          <a:custGeom>
            <a:avLst/>
            <a:gdLst/>
            <a:ahLst/>
            <a:cxnLst/>
            <a:rect l="l" t="t" r="r" b="b"/>
            <a:pathLst>
              <a:path w="2871432" h="2558185">
                <a:moveTo>
                  <a:pt x="0" y="0"/>
                </a:moveTo>
                <a:lnTo>
                  <a:pt x="2871432" y="0"/>
                </a:lnTo>
                <a:lnTo>
                  <a:pt x="2871432" y="2558185"/>
                </a:lnTo>
                <a:lnTo>
                  <a:pt x="0" y="2558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30707" y="1337908"/>
            <a:ext cx="4056237" cy="1740494"/>
          </a:xfrm>
          <a:custGeom>
            <a:avLst/>
            <a:gdLst/>
            <a:ahLst/>
            <a:cxnLst/>
            <a:rect l="l" t="t" r="r" b="b"/>
            <a:pathLst>
              <a:path w="4056237" h="1740494">
                <a:moveTo>
                  <a:pt x="0" y="0"/>
                </a:moveTo>
                <a:lnTo>
                  <a:pt x="4056237" y="0"/>
                </a:lnTo>
                <a:lnTo>
                  <a:pt x="4056237" y="1740495"/>
                </a:lnTo>
                <a:lnTo>
                  <a:pt x="0" y="17404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273133" y="5130861"/>
            <a:ext cx="4242956" cy="4540128"/>
          </a:xfrm>
          <a:custGeom>
            <a:avLst/>
            <a:gdLst/>
            <a:ahLst/>
            <a:cxnLst/>
            <a:rect l="l" t="t" r="r" b="b"/>
            <a:pathLst>
              <a:path w="4242956" h="4540128">
                <a:moveTo>
                  <a:pt x="4242956" y="0"/>
                </a:moveTo>
                <a:lnTo>
                  <a:pt x="0" y="0"/>
                </a:lnTo>
                <a:lnTo>
                  <a:pt x="0" y="4540128"/>
                </a:lnTo>
                <a:lnTo>
                  <a:pt x="4242956" y="4540128"/>
                </a:lnTo>
                <a:lnTo>
                  <a:pt x="424295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565" y="1259581"/>
            <a:ext cx="11986185" cy="5933161"/>
          </a:xfrm>
          <a:custGeom>
            <a:avLst/>
            <a:gdLst/>
            <a:ahLst/>
            <a:cxnLst/>
            <a:rect l="l" t="t" r="r" b="b"/>
            <a:pathLst>
              <a:path w="11986185" h="5933161">
                <a:moveTo>
                  <a:pt x="0" y="0"/>
                </a:moveTo>
                <a:lnTo>
                  <a:pt x="11986184" y="0"/>
                </a:lnTo>
                <a:lnTo>
                  <a:pt x="11986184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6954" y="6678776"/>
            <a:ext cx="21175198" cy="5159048"/>
          </a:xfrm>
          <a:custGeom>
            <a:avLst/>
            <a:gdLst/>
            <a:ahLst/>
            <a:cxnLst/>
            <a:rect l="l" t="t" r="r" b="b"/>
            <a:pathLst>
              <a:path w="21175198" h="5159048">
                <a:moveTo>
                  <a:pt x="0" y="0"/>
                </a:moveTo>
                <a:lnTo>
                  <a:pt x="21175198" y="0"/>
                </a:lnTo>
                <a:lnTo>
                  <a:pt x="21175198" y="5159048"/>
                </a:lnTo>
                <a:lnTo>
                  <a:pt x="0" y="515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08467" y="228498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1" y="0"/>
                </a:lnTo>
                <a:lnTo>
                  <a:pt x="3989041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35856" y="604647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1" y="0"/>
                </a:lnTo>
                <a:lnTo>
                  <a:pt x="3989041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768669" y="4846567"/>
            <a:ext cx="5161584" cy="4692349"/>
          </a:xfrm>
          <a:custGeom>
            <a:avLst/>
            <a:gdLst/>
            <a:ahLst/>
            <a:cxnLst/>
            <a:rect l="l" t="t" r="r" b="b"/>
            <a:pathLst>
              <a:path w="5161584" h="4692349">
                <a:moveTo>
                  <a:pt x="5161585" y="0"/>
                </a:moveTo>
                <a:lnTo>
                  <a:pt x="0" y="0"/>
                </a:lnTo>
                <a:lnTo>
                  <a:pt x="0" y="4692350"/>
                </a:lnTo>
                <a:lnTo>
                  <a:pt x="5161585" y="4692350"/>
                </a:lnTo>
                <a:lnTo>
                  <a:pt x="51615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5323" y="3524513"/>
            <a:ext cx="8654667" cy="229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Do najczęstszych błędów należy wybór nieodpowiedniej gleby lub gatunków drzew, zaniedbanie ochrony przed szkodnikami oraz niewłaściwe przycinanie drzew. Unikając tych problemów, można zapewnić sadzie zdrowy rozwój i obfite owocowanie.</a:t>
            </a:r>
          </a:p>
        </p:txBody>
      </p:sp>
      <p:sp>
        <p:nvSpPr>
          <p:cNvPr id="9" name="Freeform 9"/>
          <p:cNvSpPr/>
          <p:nvPr/>
        </p:nvSpPr>
        <p:spPr>
          <a:xfrm>
            <a:off x="10612238" y="480586"/>
            <a:ext cx="2305088" cy="2300897"/>
          </a:xfrm>
          <a:custGeom>
            <a:avLst/>
            <a:gdLst/>
            <a:ahLst/>
            <a:cxnLst/>
            <a:rect l="l" t="t" r="r" b="b"/>
            <a:pathLst>
              <a:path w="2305088" h="2300897">
                <a:moveTo>
                  <a:pt x="0" y="0"/>
                </a:moveTo>
                <a:lnTo>
                  <a:pt x="2305088" y="0"/>
                </a:lnTo>
                <a:lnTo>
                  <a:pt x="2305088" y="2300898"/>
                </a:lnTo>
                <a:lnTo>
                  <a:pt x="0" y="2300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2666" y="1647453"/>
            <a:ext cx="8379982" cy="200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Najczęstsze błędy przy zakładaniu sadu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E85F08C-21F3-4164-9C58-0C35CFF337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5461145"/>
            <a:ext cx="5476447" cy="54764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E68A011-9D26-42B9-832D-DB0BFC0A5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028" y="-571500"/>
            <a:ext cx="9829800" cy="98298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flipH="1">
            <a:off x="1028700" y="7050440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7315200" y="0"/>
                </a:moveTo>
                <a:lnTo>
                  <a:pt x="0" y="0"/>
                </a:lnTo>
                <a:lnTo>
                  <a:pt x="0" y="2207860"/>
                </a:lnTo>
                <a:lnTo>
                  <a:pt x="7315200" y="220786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1270" flipH="1">
            <a:off x="-2617990" y="7321024"/>
            <a:ext cx="22253567" cy="4693480"/>
          </a:xfrm>
          <a:custGeom>
            <a:avLst/>
            <a:gdLst/>
            <a:ahLst/>
            <a:cxnLst/>
            <a:rect l="l" t="t" r="r" b="b"/>
            <a:pathLst>
              <a:path w="22253567" h="4693480">
                <a:moveTo>
                  <a:pt x="22253566" y="0"/>
                </a:moveTo>
                <a:lnTo>
                  <a:pt x="0" y="0"/>
                </a:lnTo>
                <a:lnTo>
                  <a:pt x="0" y="4693479"/>
                </a:lnTo>
                <a:lnTo>
                  <a:pt x="22253566" y="4693479"/>
                </a:lnTo>
                <a:lnTo>
                  <a:pt x="222535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6381" y="665916"/>
            <a:ext cx="9975818" cy="6384523"/>
          </a:xfrm>
          <a:custGeom>
            <a:avLst/>
            <a:gdLst/>
            <a:ahLst/>
            <a:cxnLst/>
            <a:rect l="l" t="t" r="r" b="b"/>
            <a:pathLst>
              <a:path w="9975818" h="6384523">
                <a:moveTo>
                  <a:pt x="0" y="0"/>
                </a:moveTo>
                <a:lnTo>
                  <a:pt x="9975818" y="0"/>
                </a:lnTo>
                <a:lnTo>
                  <a:pt x="9975818" y="6384524"/>
                </a:lnTo>
                <a:lnTo>
                  <a:pt x="0" y="63845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908719" y="5143500"/>
            <a:ext cx="4635193" cy="4188529"/>
          </a:xfrm>
          <a:custGeom>
            <a:avLst/>
            <a:gdLst/>
            <a:ahLst/>
            <a:cxnLst/>
            <a:rect l="l" t="t" r="r" b="b"/>
            <a:pathLst>
              <a:path w="4635193" h="4188529">
                <a:moveTo>
                  <a:pt x="4635193" y="0"/>
                </a:moveTo>
                <a:lnTo>
                  <a:pt x="0" y="0"/>
                </a:lnTo>
                <a:lnTo>
                  <a:pt x="0" y="4188529"/>
                </a:lnTo>
                <a:lnTo>
                  <a:pt x="4635193" y="4188529"/>
                </a:lnTo>
                <a:lnTo>
                  <a:pt x="463519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04686" y="3339450"/>
            <a:ext cx="8118124" cy="5918850"/>
          </a:xfrm>
          <a:custGeom>
            <a:avLst/>
            <a:gdLst/>
            <a:ahLst/>
            <a:cxnLst/>
            <a:rect l="l" t="t" r="r" b="b"/>
            <a:pathLst>
              <a:path w="8118124" h="5918850">
                <a:moveTo>
                  <a:pt x="0" y="0"/>
                </a:moveTo>
                <a:lnTo>
                  <a:pt x="8118124" y="0"/>
                </a:lnTo>
                <a:lnTo>
                  <a:pt x="8118124" y="5918850"/>
                </a:lnTo>
                <a:lnTo>
                  <a:pt x="0" y="5918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16514" y="-756153"/>
            <a:ext cx="3083665" cy="3078059"/>
          </a:xfrm>
          <a:custGeom>
            <a:avLst/>
            <a:gdLst/>
            <a:ahLst/>
            <a:cxnLst/>
            <a:rect l="l" t="t" r="r" b="b"/>
            <a:pathLst>
              <a:path w="3083665" h="3078059">
                <a:moveTo>
                  <a:pt x="0" y="0"/>
                </a:moveTo>
                <a:lnTo>
                  <a:pt x="3083666" y="0"/>
                </a:lnTo>
                <a:lnTo>
                  <a:pt x="3083666" y="3078059"/>
                </a:lnTo>
                <a:lnTo>
                  <a:pt x="0" y="30780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399230" y="6769823"/>
            <a:ext cx="2338274" cy="2083189"/>
          </a:xfrm>
          <a:custGeom>
            <a:avLst/>
            <a:gdLst/>
            <a:ahLst/>
            <a:cxnLst/>
            <a:rect l="l" t="t" r="r" b="b"/>
            <a:pathLst>
              <a:path w="2338274" h="2083189">
                <a:moveTo>
                  <a:pt x="0" y="0"/>
                </a:moveTo>
                <a:lnTo>
                  <a:pt x="2338273" y="0"/>
                </a:lnTo>
                <a:lnTo>
                  <a:pt x="2338273" y="2083189"/>
                </a:lnTo>
                <a:lnTo>
                  <a:pt x="0" y="20831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76854" y="7237764"/>
            <a:ext cx="3534291" cy="2673209"/>
          </a:xfrm>
          <a:custGeom>
            <a:avLst/>
            <a:gdLst/>
            <a:ahLst/>
            <a:cxnLst/>
            <a:rect l="l" t="t" r="r" b="b"/>
            <a:pathLst>
              <a:path w="3534291" h="2673209">
                <a:moveTo>
                  <a:pt x="0" y="0"/>
                </a:moveTo>
                <a:lnTo>
                  <a:pt x="3534292" y="0"/>
                </a:lnTo>
                <a:lnTo>
                  <a:pt x="3534292" y="2673210"/>
                </a:lnTo>
                <a:lnTo>
                  <a:pt x="0" y="26732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42867" y="7704436"/>
            <a:ext cx="5100143" cy="2800442"/>
          </a:xfrm>
          <a:custGeom>
            <a:avLst/>
            <a:gdLst/>
            <a:ahLst/>
            <a:cxnLst/>
            <a:rect l="l" t="t" r="r" b="b"/>
            <a:pathLst>
              <a:path w="5100143" h="2800442">
                <a:moveTo>
                  <a:pt x="0" y="0"/>
                </a:moveTo>
                <a:lnTo>
                  <a:pt x="5100142" y="0"/>
                </a:lnTo>
                <a:lnTo>
                  <a:pt x="5100142" y="2800442"/>
                </a:lnTo>
                <a:lnTo>
                  <a:pt x="0" y="28004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1072" y="2867983"/>
            <a:ext cx="7347879" cy="22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9"/>
              </a:lnSpc>
            </a:pPr>
            <a:r>
              <a:rPr lang="en-US" sz="9499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Dziękujemy za uwagę!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253655" y="-1092681"/>
            <a:ext cx="3757947" cy="3751114"/>
          </a:xfrm>
          <a:custGeom>
            <a:avLst/>
            <a:gdLst/>
            <a:ahLst/>
            <a:cxnLst/>
            <a:rect l="l" t="t" r="r" b="b"/>
            <a:pathLst>
              <a:path w="3757947" h="3751114">
                <a:moveTo>
                  <a:pt x="0" y="0"/>
                </a:moveTo>
                <a:lnTo>
                  <a:pt x="3757947" y="0"/>
                </a:lnTo>
                <a:lnTo>
                  <a:pt x="3757947" y="3751114"/>
                </a:lnTo>
                <a:lnTo>
                  <a:pt x="0" y="375111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68951" y="665916"/>
            <a:ext cx="2786497" cy="1783358"/>
          </a:xfrm>
          <a:custGeom>
            <a:avLst/>
            <a:gdLst/>
            <a:ahLst/>
            <a:cxnLst/>
            <a:rect l="l" t="t" r="r" b="b"/>
            <a:pathLst>
              <a:path w="2786497" h="1783358">
                <a:moveTo>
                  <a:pt x="0" y="0"/>
                </a:moveTo>
                <a:lnTo>
                  <a:pt x="2786497" y="0"/>
                </a:lnTo>
                <a:lnTo>
                  <a:pt x="2786497" y="1783358"/>
                </a:lnTo>
                <a:lnTo>
                  <a:pt x="0" y="1783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15CDF03-FA3F-4C67-A4D4-8F013ACF65A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868">
            <a:off x="-1184342" y="7772483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565" y="1259581"/>
            <a:ext cx="11986185" cy="5933161"/>
          </a:xfrm>
          <a:custGeom>
            <a:avLst/>
            <a:gdLst/>
            <a:ahLst/>
            <a:cxnLst/>
            <a:rect l="l" t="t" r="r" b="b"/>
            <a:pathLst>
              <a:path w="11986185" h="5933161">
                <a:moveTo>
                  <a:pt x="0" y="0"/>
                </a:moveTo>
                <a:lnTo>
                  <a:pt x="11986184" y="0"/>
                </a:lnTo>
                <a:lnTo>
                  <a:pt x="11986184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6954" y="6678776"/>
            <a:ext cx="21175198" cy="5159048"/>
          </a:xfrm>
          <a:custGeom>
            <a:avLst/>
            <a:gdLst/>
            <a:ahLst/>
            <a:cxnLst/>
            <a:rect l="l" t="t" r="r" b="b"/>
            <a:pathLst>
              <a:path w="21175198" h="5159048">
                <a:moveTo>
                  <a:pt x="0" y="0"/>
                </a:moveTo>
                <a:lnTo>
                  <a:pt x="21175198" y="0"/>
                </a:lnTo>
                <a:lnTo>
                  <a:pt x="21175198" y="5159048"/>
                </a:lnTo>
                <a:lnTo>
                  <a:pt x="0" y="515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08467" y="228498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1" y="0"/>
                </a:lnTo>
                <a:lnTo>
                  <a:pt x="3989041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35856" y="604647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1" y="0"/>
                </a:lnTo>
                <a:lnTo>
                  <a:pt x="3989041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445697" y="2158545"/>
            <a:ext cx="7842303" cy="7129367"/>
          </a:xfrm>
          <a:custGeom>
            <a:avLst/>
            <a:gdLst/>
            <a:ahLst/>
            <a:cxnLst/>
            <a:rect l="l" t="t" r="r" b="b"/>
            <a:pathLst>
              <a:path w="7842303" h="7129367">
                <a:moveTo>
                  <a:pt x="7842303" y="0"/>
                </a:moveTo>
                <a:lnTo>
                  <a:pt x="0" y="0"/>
                </a:lnTo>
                <a:lnTo>
                  <a:pt x="0" y="7129366"/>
                </a:lnTo>
                <a:lnTo>
                  <a:pt x="7842303" y="7129366"/>
                </a:lnTo>
                <a:lnTo>
                  <a:pt x="784230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5323" y="3246250"/>
            <a:ext cx="8654667" cy="278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Sad daje możliwość samodzielnej uprawy owoców, co pozwala cieszyć się ich jakością i świeżością. Jest to również rozwiązanie przyjazne dla środowiska, ponieważ redukuje konieczność transportu i pozwala na stosowanie ekologicznych metod uprawy. Oprócz korzyści zdrowotnych, sad przyczynia się do zwiększenia bioróżnorodności, oferując schronienie dla owadów zapylających. Przynosi on satysfakcję i przynosi korzyści przez lata.</a:t>
            </a:r>
          </a:p>
        </p:txBody>
      </p:sp>
      <p:sp>
        <p:nvSpPr>
          <p:cNvPr id="9" name="Freeform 9"/>
          <p:cNvSpPr/>
          <p:nvPr/>
        </p:nvSpPr>
        <p:spPr>
          <a:xfrm>
            <a:off x="10612238" y="480586"/>
            <a:ext cx="2305088" cy="2300897"/>
          </a:xfrm>
          <a:custGeom>
            <a:avLst/>
            <a:gdLst/>
            <a:ahLst/>
            <a:cxnLst/>
            <a:rect l="l" t="t" r="r" b="b"/>
            <a:pathLst>
              <a:path w="2305088" h="2300897">
                <a:moveTo>
                  <a:pt x="0" y="0"/>
                </a:moveTo>
                <a:lnTo>
                  <a:pt x="2305088" y="0"/>
                </a:lnTo>
                <a:lnTo>
                  <a:pt x="2305088" y="2300898"/>
                </a:lnTo>
                <a:lnTo>
                  <a:pt x="0" y="2300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2666" y="1343066"/>
            <a:ext cx="8379982" cy="200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Dlaczego warto założyć sad?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A34E7B2-14E8-4B79-BED5-0F6EFB9B0D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5461145"/>
            <a:ext cx="5476447" cy="54764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61181" y="7433003"/>
            <a:ext cx="23819768" cy="5023806"/>
          </a:xfrm>
          <a:custGeom>
            <a:avLst/>
            <a:gdLst/>
            <a:ahLst/>
            <a:cxnLst/>
            <a:rect l="l" t="t" r="r" b="b"/>
            <a:pathLst>
              <a:path w="23819768" h="5023806">
                <a:moveTo>
                  <a:pt x="0" y="0"/>
                </a:moveTo>
                <a:lnTo>
                  <a:pt x="23819769" y="0"/>
                </a:lnTo>
                <a:lnTo>
                  <a:pt x="23819769" y="5023806"/>
                </a:lnTo>
                <a:lnTo>
                  <a:pt x="0" y="5023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06515" y="-1217125"/>
            <a:ext cx="3806909" cy="3799987"/>
          </a:xfrm>
          <a:custGeom>
            <a:avLst/>
            <a:gdLst/>
            <a:ahLst/>
            <a:cxnLst/>
            <a:rect l="l" t="t" r="r" b="b"/>
            <a:pathLst>
              <a:path w="3806909" h="3799987">
                <a:moveTo>
                  <a:pt x="0" y="0"/>
                </a:moveTo>
                <a:lnTo>
                  <a:pt x="3806909" y="0"/>
                </a:lnTo>
                <a:lnTo>
                  <a:pt x="3806909" y="3799987"/>
                </a:lnTo>
                <a:lnTo>
                  <a:pt x="0" y="37999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0390" y="1351957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1" y="0"/>
                </a:lnTo>
                <a:lnTo>
                  <a:pt x="3989041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622998" y="4530262"/>
            <a:ext cx="3245996" cy="2077437"/>
          </a:xfrm>
          <a:custGeom>
            <a:avLst/>
            <a:gdLst/>
            <a:ahLst/>
            <a:cxnLst/>
            <a:rect l="l" t="t" r="r" b="b"/>
            <a:pathLst>
              <a:path w="3245996" h="2077437">
                <a:moveTo>
                  <a:pt x="0" y="0"/>
                </a:moveTo>
                <a:lnTo>
                  <a:pt x="3245996" y="0"/>
                </a:lnTo>
                <a:lnTo>
                  <a:pt x="3245996" y="2077437"/>
                </a:lnTo>
                <a:lnTo>
                  <a:pt x="0" y="2077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72275">
            <a:off x="-1520622" y="7416556"/>
            <a:ext cx="4691294" cy="3232728"/>
          </a:xfrm>
          <a:custGeom>
            <a:avLst/>
            <a:gdLst/>
            <a:ahLst/>
            <a:cxnLst/>
            <a:rect l="l" t="t" r="r" b="b"/>
            <a:pathLst>
              <a:path w="4691294" h="3232728">
                <a:moveTo>
                  <a:pt x="0" y="0"/>
                </a:moveTo>
                <a:lnTo>
                  <a:pt x="4691293" y="0"/>
                </a:lnTo>
                <a:lnTo>
                  <a:pt x="4691293" y="3232728"/>
                </a:lnTo>
                <a:lnTo>
                  <a:pt x="0" y="32327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5071" y="326079"/>
            <a:ext cx="12158420" cy="6018418"/>
          </a:xfrm>
          <a:custGeom>
            <a:avLst/>
            <a:gdLst/>
            <a:ahLst/>
            <a:cxnLst/>
            <a:rect l="l" t="t" r="r" b="b"/>
            <a:pathLst>
              <a:path w="12158420" h="6018418">
                <a:moveTo>
                  <a:pt x="0" y="0"/>
                </a:moveTo>
                <a:lnTo>
                  <a:pt x="12158420" y="0"/>
                </a:lnTo>
                <a:lnTo>
                  <a:pt x="12158420" y="6018417"/>
                </a:lnTo>
                <a:lnTo>
                  <a:pt x="0" y="60184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4723" y="1029652"/>
            <a:ext cx="14499116" cy="155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  <a:spcBef>
                <a:spcPct val="0"/>
              </a:spcBef>
            </a:pPr>
            <a:r>
              <a:rPr lang="en-US" sz="86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Planowanie sadu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66947" y="2355367"/>
            <a:ext cx="8654667" cy="351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Zakładanie sadu wymaga przemyślanego planu. Przede wszystkim należy zastanowić się, jakie owoce chcemy uprawiać i w jakim celu. Czy sad ma być miejscem rekreacyjnym, czy bardziej produkcyjnym? Kluczowe jest także uwzględnienie warunków klimatycznych i przestrzeni, jaką dysponujemy. Dobrze zaplanowany sad to fundament do sukcesu w uprawie drzew owocowych.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Abyss Glide"/>
              <a:ea typeface="Abyss Glide"/>
              <a:cs typeface="Abyss Glide"/>
              <a:sym typeface="Abyss Glide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DA801B6-902D-4FB6-B057-F33FA5D45F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72" y="4693211"/>
            <a:ext cx="6538083" cy="6538083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3515732" y="8150662"/>
            <a:ext cx="7089680" cy="2139794"/>
          </a:xfrm>
          <a:custGeom>
            <a:avLst/>
            <a:gdLst/>
            <a:ahLst/>
            <a:cxnLst/>
            <a:rect l="l" t="t" r="r" b="b"/>
            <a:pathLst>
              <a:path w="7089680" h="2139794">
                <a:moveTo>
                  <a:pt x="0" y="0"/>
                </a:moveTo>
                <a:lnTo>
                  <a:pt x="7089680" y="0"/>
                </a:lnTo>
                <a:lnTo>
                  <a:pt x="7089680" y="2139794"/>
                </a:lnTo>
                <a:lnTo>
                  <a:pt x="0" y="21397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45747" y="8178274"/>
            <a:ext cx="2018667" cy="2160052"/>
          </a:xfrm>
          <a:custGeom>
            <a:avLst/>
            <a:gdLst/>
            <a:ahLst/>
            <a:cxnLst/>
            <a:rect l="l" t="t" r="r" b="b"/>
            <a:pathLst>
              <a:path w="2018667" h="2160052">
                <a:moveTo>
                  <a:pt x="0" y="0"/>
                </a:moveTo>
                <a:lnTo>
                  <a:pt x="2018667" y="0"/>
                </a:lnTo>
                <a:lnTo>
                  <a:pt x="2018667" y="2160052"/>
                </a:lnTo>
                <a:lnTo>
                  <a:pt x="0" y="21600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46542" y="7468618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4" y="0"/>
                </a:lnTo>
                <a:lnTo>
                  <a:pt x="19581084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2256" y="6912328"/>
            <a:ext cx="4079417" cy="2818507"/>
          </a:xfrm>
          <a:custGeom>
            <a:avLst/>
            <a:gdLst/>
            <a:ahLst/>
            <a:cxnLst/>
            <a:rect l="l" t="t" r="r" b="b"/>
            <a:pathLst>
              <a:path w="4079417" h="2818507">
                <a:moveTo>
                  <a:pt x="4079418" y="0"/>
                </a:moveTo>
                <a:lnTo>
                  <a:pt x="0" y="0"/>
                </a:lnTo>
                <a:lnTo>
                  <a:pt x="0" y="2818507"/>
                </a:lnTo>
                <a:lnTo>
                  <a:pt x="4079418" y="2818507"/>
                </a:lnTo>
                <a:lnTo>
                  <a:pt x="40794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94520" y="-247793"/>
            <a:ext cx="3989041" cy="2552986"/>
          </a:xfrm>
          <a:custGeom>
            <a:avLst/>
            <a:gdLst/>
            <a:ahLst/>
            <a:cxnLst/>
            <a:rect l="l" t="t" r="r" b="b"/>
            <a:pathLst>
              <a:path w="3989041" h="2552986">
                <a:moveTo>
                  <a:pt x="0" y="0"/>
                </a:moveTo>
                <a:lnTo>
                  <a:pt x="3989040" y="0"/>
                </a:lnTo>
                <a:lnTo>
                  <a:pt x="3989040" y="2552986"/>
                </a:lnTo>
                <a:lnTo>
                  <a:pt x="0" y="2552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04231" y="536957"/>
            <a:ext cx="12879538" cy="6375371"/>
          </a:xfrm>
          <a:custGeom>
            <a:avLst/>
            <a:gdLst/>
            <a:ahLst/>
            <a:cxnLst/>
            <a:rect l="l" t="t" r="r" b="b"/>
            <a:pathLst>
              <a:path w="12879538" h="6375371">
                <a:moveTo>
                  <a:pt x="0" y="0"/>
                </a:moveTo>
                <a:lnTo>
                  <a:pt x="12879538" y="0"/>
                </a:lnTo>
                <a:lnTo>
                  <a:pt x="12879538" y="6375371"/>
                </a:lnTo>
                <a:lnTo>
                  <a:pt x="0" y="63753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51526" y="-1432271"/>
            <a:ext cx="4475846" cy="2864541"/>
          </a:xfrm>
          <a:custGeom>
            <a:avLst/>
            <a:gdLst/>
            <a:ahLst/>
            <a:cxnLst/>
            <a:rect l="l" t="t" r="r" b="b"/>
            <a:pathLst>
              <a:path w="4475846" h="2864541">
                <a:moveTo>
                  <a:pt x="0" y="0"/>
                </a:moveTo>
                <a:lnTo>
                  <a:pt x="4475846" y="0"/>
                </a:lnTo>
                <a:lnTo>
                  <a:pt x="4475846" y="2864542"/>
                </a:lnTo>
                <a:lnTo>
                  <a:pt x="0" y="28645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18937" y="4495151"/>
            <a:ext cx="2026090" cy="1296697"/>
          </a:xfrm>
          <a:custGeom>
            <a:avLst/>
            <a:gdLst/>
            <a:ahLst/>
            <a:cxnLst/>
            <a:rect l="l" t="t" r="r" b="b"/>
            <a:pathLst>
              <a:path w="2026090" h="1296697">
                <a:moveTo>
                  <a:pt x="0" y="0"/>
                </a:moveTo>
                <a:lnTo>
                  <a:pt x="2026090" y="0"/>
                </a:lnTo>
                <a:lnTo>
                  <a:pt x="2026090" y="1296698"/>
                </a:lnTo>
                <a:lnTo>
                  <a:pt x="0" y="1296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78459" y="6263979"/>
            <a:ext cx="2026090" cy="1296697"/>
          </a:xfrm>
          <a:custGeom>
            <a:avLst/>
            <a:gdLst/>
            <a:ahLst/>
            <a:cxnLst/>
            <a:rect l="l" t="t" r="r" b="b"/>
            <a:pathLst>
              <a:path w="2026090" h="1296697">
                <a:moveTo>
                  <a:pt x="0" y="0"/>
                </a:moveTo>
                <a:lnTo>
                  <a:pt x="2026089" y="0"/>
                </a:lnTo>
                <a:lnTo>
                  <a:pt x="2026089" y="1296698"/>
                </a:lnTo>
                <a:lnTo>
                  <a:pt x="0" y="1296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1083" y="448406"/>
            <a:ext cx="1971314" cy="1967730"/>
          </a:xfrm>
          <a:custGeom>
            <a:avLst/>
            <a:gdLst/>
            <a:ahLst/>
            <a:cxnLst/>
            <a:rect l="l" t="t" r="r" b="b"/>
            <a:pathLst>
              <a:path w="1971314" h="1967730">
                <a:moveTo>
                  <a:pt x="0" y="0"/>
                </a:moveTo>
                <a:lnTo>
                  <a:pt x="1971314" y="0"/>
                </a:lnTo>
                <a:lnTo>
                  <a:pt x="1971314" y="1967730"/>
                </a:lnTo>
                <a:lnTo>
                  <a:pt x="0" y="1967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84261" y="8213319"/>
            <a:ext cx="3727102" cy="2236261"/>
          </a:xfrm>
          <a:custGeom>
            <a:avLst/>
            <a:gdLst/>
            <a:ahLst/>
            <a:cxnLst/>
            <a:rect l="l" t="t" r="r" b="b"/>
            <a:pathLst>
              <a:path w="3727102" h="2236261">
                <a:moveTo>
                  <a:pt x="0" y="0"/>
                </a:moveTo>
                <a:lnTo>
                  <a:pt x="3727102" y="0"/>
                </a:lnTo>
                <a:lnTo>
                  <a:pt x="372710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83462" y="610323"/>
            <a:ext cx="9721076" cy="155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  <a:spcBef>
                <a:spcPct val="0"/>
              </a:spcBef>
            </a:pPr>
            <a:r>
              <a:rPr lang="en-US" sz="86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Wybór lokalizacji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53285" y="2162318"/>
            <a:ext cx="11181430" cy="38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Lokalizacja sadu ma kluczowe znaczenie dla jego rozwoju. Najlepiej, jeśli teren jest dobrze nasłoneczniony, osłonięty od wiatru i ma dostęp do wody. Warto zwrócić uwagę na rodzaj gleby, ponieważ niektóre drzewa owocowe wymagają specyficznych warunków. Również ukształtowanie terenu, takie jak nachylenie, może wpływać na przepływ powietrza i jakość gleby.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680225-CBD6-4367-AD7C-8B17EC303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665" y="5176850"/>
            <a:ext cx="7101262" cy="7101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3485" y="7400925"/>
            <a:ext cx="19581084" cy="4129829"/>
          </a:xfrm>
          <a:custGeom>
            <a:avLst/>
            <a:gdLst/>
            <a:ahLst/>
            <a:cxnLst/>
            <a:rect l="l" t="t" r="r" b="b"/>
            <a:pathLst>
              <a:path w="19581084" h="4129829">
                <a:moveTo>
                  <a:pt x="0" y="0"/>
                </a:moveTo>
                <a:lnTo>
                  <a:pt x="19581083" y="0"/>
                </a:lnTo>
                <a:lnTo>
                  <a:pt x="19581083" y="4129828"/>
                </a:lnTo>
                <a:lnTo>
                  <a:pt x="0" y="41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52092" y="2737281"/>
            <a:ext cx="7099297" cy="7086389"/>
          </a:xfrm>
          <a:custGeom>
            <a:avLst/>
            <a:gdLst/>
            <a:ahLst/>
            <a:cxnLst/>
            <a:rect l="l" t="t" r="r" b="b"/>
            <a:pathLst>
              <a:path w="7099297" h="7086389">
                <a:moveTo>
                  <a:pt x="0" y="0"/>
                </a:moveTo>
                <a:lnTo>
                  <a:pt x="7099297" y="0"/>
                </a:lnTo>
                <a:lnTo>
                  <a:pt x="7099297" y="7086389"/>
                </a:lnTo>
                <a:lnTo>
                  <a:pt x="0" y="7086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22875" y="-1476670"/>
            <a:ext cx="3786429" cy="3779544"/>
          </a:xfrm>
          <a:custGeom>
            <a:avLst/>
            <a:gdLst/>
            <a:ahLst/>
            <a:cxnLst/>
            <a:rect l="l" t="t" r="r" b="b"/>
            <a:pathLst>
              <a:path w="3786429" h="3779544">
                <a:moveTo>
                  <a:pt x="0" y="0"/>
                </a:moveTo>
                <a:lnTo>
                  <a:pt x="3786428" y="0"/>
                </a:lnTo>
                <a:lnTo>
                  <a:pt x="3786428" y="3779544"/>
                </a:lnTo>
                <a:lnTo>
                  <a:pt x="0" y="3779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3863" y="309340"/>
            <a:ext cx="12062899" cy="5971135"/>
          </a:xfrm>
          <a:custGeom>
            <a:avLst/>
            <a:gdLst/>
            <a:ahLst/>
            <a:cxnLst/>
            <a:rect l="l" t="t" r="r" b="b"/>
            <a:pathLst>
              <a:path w="12062899" h="5971135">
                <a:moveTo>
                  <a:pt x="0" y="0"/>
                </a:moveTo>
                <a:lnTo>
                  <a:pt x="12062899" y="0"/>
                </a:lnTo>
                <a:lnTo>
                  <a:pt x="12062899" y="5971136"/>
                </a:lnTo>
                <a:lnTo>
                  <a:pt x="0" y="5971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9477" y="128270"/>
            <a:ext cx="13016991" cy="155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0"/>
              </a:lnSpc>
              <a:spcBef>
                <a:spcPct val="0"/>
              </a:spcBef>
            </a:pPr>
            <a:r>
              <a:rPr lang="en-US" sz="86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Wybór gatunków drzew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872" y="1790677"/>
            <a:ext cx="11181430" cy="333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Wybierając drzewa do sadu, należy kierować się zarówno warunkami klimatycznymi, jak i własnymi preferencjami. W Polsce popularne są takie gatunki jak jabłonie, grusze czy wiśnie, które dobrze rosną w umiarkowanym klimacie. Warto też zwrócić uwagę na odmiany odporniejsze na choroby, co ułatwi pielęgnację i zapewni lepsze plony.</a:t>
            </a:r>
          </a:p>
        </p:txBody>
      </p:sp>
      <p:sp>
        <p:nvSpPr>
          <p:cNvPr id="9" name="Freeform 9"/>
          <p:cNvSpPr/>
          <p:nvPr/>
        </p:nvSpPr>
        <p:spPr>
          <a:xfrm>
            <a:off x="-1514366" y="8395942"/>
            <a:ext cx="7089680" cy="2139794"/>
          </a:xfrm>
          <a:custGeom>
            <a:avLst/>
            <a:gdLst/>
            <a:ahLst/>
            <a:cxnLst/>
            <a:rect l="l" t="t" r="r" b="b"/>
            <a:pathLst>
              <a:path w="7089680" h="2139794">
                <a:moveTo>
                  <a:pt x="0" y="0"/>
                </a:moveTo>
                <a:lnTo>
                  <a:pt x="7089680" y="0"/>
                </a:lnTo>
                <a:lnTo>
                  <a:pt x="7089680" y="2139794"/>
                </a:lnTo>
                <a:lnTo>
                  <a:pt x="0" y="2139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09117" y="4154786"/>
            <a:ext cx="2786497" cy="1783358"/>
          </a:xfrm>
          <a:custGeom>
            <a:avLst/>
            <a:gdLst/>
            <a:ahLst/>
            <a:cxnLst/>
            <a:rect l="l" t="t" r="r" b="b"/>
            <a:pathLst>
              <a:path w="2786497" h="1783358">
                <a:moveTo>
                  <a:pt x="0" y="0"/>
                </a:moveTo>
                <a:lnTo>
                  <a:pt x="2786497" y="0"/>
                </a:lnTo>
                <a:lnTo>
                  <a:pt x="2786497" y="1783358"/>
                </a:lnTo>
                <a:lnTo>
                  <a:pt x="0" y="178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013B7E-1EDF-4767-9318-9B401048D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476" y="1790700"/>
            <a:ext cx="10407929" cy="1040792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370058" y="0"/>
            <a:ext cx="15185012" cy="8339117"/>
          </a:xfrm>
          <a:custGeom>
            <a:avLst/>
            <a:gdLst/>
            <a:ahLst/>
            <a:cxnLst/>
            <a:rect l="l" t="t" r="r" b="b"/>
            <a:pathLst>
              <a:path w="15185012" h="8339117">
                <a:moveTo>
                  <a:pt x="0" y="0"/>
                </a:moveTo>
                <a:lnTo>
                  <a:pt x="15185012" y="0"/>
                </a:lnTo>
                <a:lnTo>
                  <a:pt x="15185012" y="8339117"/>
                </a:lnTo>
                <a:lnTo>
                  <a:pt x="0" y="83391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094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804553" y="1987471"/>
            <a:ext cx="8251428" cy="469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Gleba to podstawa zdrowego sadu, dlatego należy dokładnie zbadać jej jakość. Ważne jest określenie odczynu pH i składników odżywczych. W razie potrzeby glebę można wzbogacić nawozami organicznymi lub wapnem, aby dostosować jej właściwości do wymagań wybranych drzew owocowych. Przygotowanie terenu, takie jak usunięcie chwastów i wyrównanie powierzchni, również wpływa na sukces uprawy.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8665462" y="8306341"/>
            <a:ext cx="15602673" cy="2950324"/>
          </a:xfrm>
          <a:custGeom>
            <a:avLst/>
            <a:gdLst/>
            <a:ahLst/>
            <a:cxnLst/>
            <a:rect l="l" t="t" r="r" b="b"/>
            <a:pathLst>
              <a:path w="15602673" h="2950324">
                <a:moveTo>
                  <a:pt x="15602673" y="0"/>
                </a:moveTo>
                <a:lnTo>
                  <a:pt x="0" y="0"/>
                </a:lnTo>
                <a:lnTo>
                  <a:pt x="0" y="2950324"/>
                </a:lnTo>
                <a:lnTo>
                  <a:pt x="15602673" y="2950324"/>
                </a:lnTo>
                <a:lnTo>
                  <a:pt x="1560267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72406" y="8003904"/>
            <a:ext cx="15602673" cy="2950324"/>
          </a:xfrm>
          <a:custGeom>
            <a:avLst/>
            <a:gdLst/>
            <a:ahLst/>
            <a:cxnLst/>
            <a:rect l="l" t="t" r="r" b="b"/>
            <a:pathLst>
              <a:path w="15602673" h="2950324">
                <a:moveTo>
                  <a:pt x="0" y="0"/>
                </a:moveTo>
                <a:lnTo>
                  <a:pt x="15602673" y="0"/>
                </a:lnTo>
                <a:lnTo>
                  <a:pt x="15602673" y="2950323"/>
                </a:lnTo>
                <a:lnTo>
                  <a:pt x="0" y="2950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1711" y="5143500"/>
            <a:ext cx="7090647" cy="4924777"/>
          </a:xfrm>
          <a:custGeom>
            <a:avLst/>
            <a:gdLst/>
            <a:ahLst/>
            <a:cxnLst/>
            <a:rect l="l" t="t" r="r" b="b"/>
            <a:pathLst>
              <a:path w="7090647" h="4924777">
                <a:moveTo>
                  <a:pt x="0" y="0"/>
                </a:moveTo>
                <a:lnTo>
                  <a:pt x="7090647" y="0"/>
                </a:lnTo>
                <a:lnTo>
                  <a:pt x="7090647" y="4924777"/>
                </a:lnTo>
                <a:lnTo>
                  <a:pt x="0" y="49247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94316" y="337463"/>
            <a:ext cx="2786497" cy="1783358"/>
          </a:xfrm>
          <a:custGeom>
            <a:avLst/>
            <a:gdLst/>
            <a:ahLst/>
            <a:cxnLst/>
            <a:rect l="l" t="t" r="r" b="b"/>
            <a:pathLst>
              <a:path w="2786497" h="1783358">
                <a:moveTo>
                  <a:pt x="0" y="0"/>
                </a:moveTo>
                <a:lnTo>
                  <a:pt x="2786497" y="0"/>
                </a:lnTo>
                <a:lnTo>
                  <a:pt x="2786497" y="1783358"/>
                </a:lnTo>
                <a:lnTo>
                  <a:pt x="0" y="178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71559" y="337463"/>
            <a:ext cx="2493457" cy="2488924"/>
          </a:xfrm>
          <a:custGeom>
            <a:avLst/>
            <a:gdLst/>
            <a:ahLst/>
            <a:cxnLst/>
            <a:rect l="l" t="t" r="r" b="b"/>
            <a:pathLst>
              <a:path w="2493457" h="2488924">
                <a:moveTo>
                  <a:pt x="0" y="0"/>
                </a:moveTo>
                <a:lnTo>
                  <a:pt x="2493457" y="0"/>
                </a:lnTo>
                <a:lnTo>
                  <a:pt x="2493457" y="2488924"/>
                </a:lnTo>
                <a:lnTo>
                  <a:pt x="0" y="2488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2999" y="458392"/>
            <a:ext cx="8469958" cy="307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4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Przygotowanie</a:t>
            </a:r>
            <a:r>
              <a:rPr lang="en-US" sz="8600" dirty="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 </a:t>
            </a:r>
            <a:r>
              <a:rPr lang="en-US" sz="8600" dirty="0" err="1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gleby</a:t>
            </a:r>
            <a:endParaRPr lang="en-US" sz="8600" dirty="0">
              <a:solidFill>
                <a:srgbClr val="336005"/>
              </a:solidFill>
              <a:latin typeface="Adumu Regular"/>
              <a:ea typeface="Adumu Regular"/>
              <a:cs typeface="Adumu Regular"/>
              <a:sym typeface="Adumu Regular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114374" y="8659320"/>
            <a:ext cx="3969147" cy="1197961"/>
          </a:xfrm>
          <a:custGeom>
            <a:avLst/>
            <a:gdLst/>
            <a:ahLst/>
            <a:cxnLst/>
            <a:rect l="l" t="t" r="r" b="b"/>
            <a:pathLst>
              <a:path w="3969147" h="1197961">
                <a:moveTo>
                  <a:pt x="0" y="0"/>
                </a:moveTo>
                <a:lnTo>
                  <a:pt x="3969147" y="0"/>
                </a:lnTo>
                <a:lnTo>
                  <a:pt x="3969147" y="1197960"/>
                </a:lnTo>
                <a:lnTo>
                  <a:pt x="0" y="11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8713E12-B037-400A-A5AF-3A454BD20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123" y="1192575"/>
            <a:ext cx="7015772" cy="701577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150908" y="1362354"/>
            <a:ext cx="11986185" cy="5933161"/>
          </a:xfrm>
          <a:custGeom>
            <a:avLst/>
            <a:gdLst/>
            <a:ahLst/>
            <a:cxnLst/>
            <a:rect l="l" t="t" r="r" b="b"/>
            <a:pathLst>
              <a:path w="11986185" h="5933161">
                <a:moveTo>
                  <a:pt x="0" y="0"/>
                </a:moveTo>
                <a:lnTo>
                  <a:pt x="11986184" y="0"/>
                </a:lnTo>
                <a:lnTo>
                  <a:pt x="11986184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A089175-1B46-4157-882E-7DFD71392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34" y="2755556"/>
            <a:ext cx="9908239" cy="99082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8DAC3FC-78B5-45DE-BA70-6ADE22B60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353" y="2238981"/>
            <a:ext cx="9908239" cy="99082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3241" y="1871636"/>
            <a:ext cx="11577160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Sadzenie drzew</a:t>
            </a:r>
          </a:p>
        </p:txBody>
      </p:sp>
      <p:sp>
        <p:nvSpPr>
          <p:cNvPr id="5" name="Freeform 5"/>
          <p:cNvSpPr/>
          <p:nvPr/>
        </p:nvSpPr>
        <p:spPr>
          <a:xfrm>
            <a:off x="6468200" y="7954118"/>
            <a:ext cx="7001135" cy="2113070"/>
          </a:xfrm>
          <a:custGeom>
            <a:avLst/>
            <a:gdLst/>
            <a:ahLst/>
            <a:cxnLst/>
            <a:rect l="l" t="t" r="r" b="b"/>
            <a:pathLst>
              <a:path w="7001135" h="2113070">
                <a:moveTo>
                  <a:pt x="0" y="0"/>
                </a:moveTo>
                <a:lnTo>
                  <a:pt x="7001135" y="0"/>
                </a:lnTo>
                <a:lnTo>
                  <a:pt x="7001135" y="2113070"/>
                </a:lnTo>
                <a:lnTo>
                  <a:pt x="0" y="2113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44093" y="8328838"/>
            <a:ext cx="19987883" cy="4215626"/>
          </a:xfrm>
          <a:custGeom>
            <a:avLst/>
            <a:gdLst/>
            <a:ahLst/>
            <a:cxnLst/>
            <a:rect l="l" t="t" r="r" b="b"/>
            <a:pathLst>
              <a:path w="19987883" h="4215626">
                <a:moveTo>
                  <a:pt x="0" y="0"/>
                </a:moveTo>
                <a:lnTo>
                  <a:pt x="19987883" y="0"/>
                </a:lnTo>
                <a:lnTo>
                  <a:pt x="19987883" y="4215627"/>
                </a:lnTo>
                <a:lnTo>
                  <a:pt x="0" y="4215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08308" y="6906177"/>
            <a:ext cx="4138461" cy="3694517"/>
          </a:xfrm>
          <a:custGeom>
            <a:avLst/>
            <a:gdLst/>
            <a:ahLst/>
            <a:cxnLst/>
            <a:rect l="l" t="t" r="r" b="b"/>
            <a:pathLst>
              <a:path w="4138461" h="3694517">
                <a:moveTo>
                  <a:pt x="0" y="0"/>
                </a:moveTo>
                <a:lnTo>
                  <a:pt x="4138461" y="0"/>
                </a:lnTo>
                <a:lnTo>
                  <a:pt x="4138461" y="3694517"/>
                </a:lnTo>
                <a:lnTo>
                  <a:pt x="0" y="36945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32580" y="267250"/>
            <a:ext cx="2493457" cy="2488924"/>
          </a:xfrm>
          <a:custGeom>
            <a:avLst/>
            <a:gdLst/>
            <a:ahLst/>
            <a:cxnLst/>
            <a:rect l="l" t="t" r="r" b="b"/>
            <a:pathLst>
              <a:path w="2493457" h="2488924">
                <a:moveTo>
                  <a:pt x="0" y="0"/>
                </a:moveTo>
                <a:lnTo>
                  <a:pt x="2493457" y="0"/>
                </a:lnTo>
                <a:lnTo>
                  <a:pt x="2493457" y="2488923"/>
                </a:lnTo>
                <a:lnTo>
                  <a:pt x="0" y="24889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77406" y="0"/>
            <a:ext cx="2759343" cy="1765979"/>
          </a:xfrm>
          <a:custGeom>
            <a:avLst/>
            <a:gdLst/>
            <a:ahLst/>
            <a:cxnLst/>
            <a:rect l="l" t="t" r="r" b="b"/>
            <a:pathLst>
              <a:path w="2759343" h="1765979">
                <a:moveTo>
                  <a:pt x="0" y="0"/>
                </a:moveTo>
                <a:lnTo>
                  <a:pt x="2759343" y="0"/>
                </a:lnTo>
                <a:lnTo>
                  <a:pt x="2759343" y="1765979"/>
                </a:lnTo>
                <a:lnTo>
                  <a:pt x="0" y="17659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10931" y="6618871"/>
            <a:ext cx="6179004" cy="4269130"/>
          </a:xfrm>
          <a:custGeom>
            <a:avLst/>
            <a:gdLst/>
            <a:ahLst/>
            <a:cxnLst/>
            <a:rect l="l" t="t" r="r" b="b"/>
            <a:pathLst>
              <a:path w="6179004" h="4269130">
                <a:moveTo>
                  <a:pt x="6179005" y="0"/>
                </a:moveTo>
                <a:lnTo>
                  <a:pt x="0" y="0"/>
                </a:lnTo>
                <a:lnTo>
                  <a:pt x="0" y="4269130"/>
                </a:lnTo>
                <a:lnTo>
                  <a:pt x="6179005" y="4269130"/>
                </a:lnTo>
                <a:lnTo>
                  <a:pt x="6179005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38972" y="2755556"/>
            <a:ext cx="11181430" cy="333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Proces sadzenia wymaga odpowiedniego przygotowania. Drzewa najlepiej sadzić jesienią lub wczesną wiosną, kiedy gleba jest wilgotna, a temperatura sprzyja rozwojowi korzeni. Ważne jest zachowanie odpowiednich odstępów między drzewami, co zapewni im przestrzeń do wzrostu i swobodny przepływ powietrza, zapobiegając chorobom.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365543-DC80-4D05-9CAE-02D563E1F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6551">
            <a:off x="15278928" y="2953245"/>
            <a:ext cx="5417559" cy="541755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9D40A95-65A8-4D92-B8D4-ED0FBF4550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06" y="-3063036"/>
            <a:ext cx="10835442" cy="108354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11510A5-CB0F-4451-96AA-A7A416CB4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9184">
            <a:off x="-2418243" y="1597764"/>
            <a:ext cx="8298675" cy="829867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flipH="1">
            <a:off x="0" y="7533964"/>
            <a:ext cx="19953804" cy="4208439"/>
          </a:xfrm>
          <a:custGeom>
            <a:avLst/>
            <a:gdLst/>
            <a:ahLst/>
            <a:cxnLst/>
            <a:rect l="l" t="t" r="r" b="b"/>
            <a:pathLst>
              <a:path w="19953804" h="4208439">
                <a:moveTo>
                  <a:pt x="19953804" y="0"/>
                </a:moveTo>
                <a:lnTo>
                  <a:pt x="0" y="0"/>
                </a:lnTo>
                <a:lnTo>
                  <a:pt x="0" y="4208438"/>
                </a:lnTo>
                <a:lnTo>
                  <a:pt x="19953804" y="4208438"/>
                </a:lnTo>
                <a:lnTo>
                  <a:pt x="199538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06941" y="1147519"/>
            <a:ext cx="11986185" cy="5933161"/>
          </a:xfrm>
          <a:custGeom>
            <a:avLst/>
            <a:gdLst/>
            <a:ahLst/>
            <a:cxnLst/>
            <a:rect l="l" t="t" r="r" b="b"/>
            <a:pathLst>
              <a:path w="11986185" h="5933161">
                <a:moveTo>
                  <a:pt x="0" y="0"/>
                </a:moveTo>
                <a:lnTo>
                  <a:pt x="11986184" y="0"/>
                </a:lnTo>
                <a:lnTo>
                  <a:pt x="11986184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9552" y="2886504"/>
            <a:ext cx="8254448" cy="7609100"/>
          </a:xfrm>
          <a:custGeom>
            <a:avLst/>
            <a:gdLst/>
            <a:ahLst/>
            <a:cxnLst/>
            <a:rect l="l" t="t" r="r" b="b"/>
            <a:pathLst>
              <a:path w="8254448" h="7609100">
                <a:moveTo>
                  <a:pt x="0" y="0"/>
                </a:moveTo>
                <a:lnTo>
                  <a:pt x="8254448" y="0"/>
                </a:lnTo>
                <a:lnTo>
                  <a:pt x="8254448" y="7609100"/>
                </a:lnTo>
                <a:lnTo>
                  <a:pt x="0" y="76091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89820" y="-882990"/>
            <a:ext cx="2759343" cy="1765979"/>
          </a:xfrm>
          <a:custGeom>
            <a:avLst/>
            <a:gdLst/>
            <a:ahLst/>
            <a:cxnLst/>
            <a:rect l="l" t="t" r="r" b="b"/>
            <a:pathLst>
              <a:path w="2759343" h="1765979">
                <a:moveTo>
                  <a:pt x="0" y="0"/>
                </a:moveTo>
                <a:lnTo>
                  <a:pt x="2759343" y="0"/>
                </a:lnTo>
                <a:lnTo>
                  <a:pt x="2759343" y="1765980"/>
                </a:lnTo>
                <a:lnTo>
                  <a:pt x="0" y="1765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25153" y="168924"/>
            <a:ext cx="2218373" cy="2214340"/>
          </a:xfrm>
          <a:custGeom>
            <a:avLst/>
            <a:gdLst/>
            <a:ahLst/>
            <a:cxnLst/>
            <a:rect l="l" t="t" r="r" b="b"/>
            <a:pathLst>
              <a:path w="2218373" h="2214340">
                <a:moveTo>
                  <a:pt x="0" y="0"/>
                </a:moveTo>
                <a:lnTo>
                  <a:pt x="2218373" y="0"/>
                </a:lnTo>
                <a:lnTo>
                  <a:pt x="2218373" y="2214339"/>
                </a:lnTo>
                <a:lnTo>
                  <a:pt x="0" y="22143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01344">
            <a:off x="-1688955" y="7409861"/>
            <a:ext cx="6022892" cy="3613735"/>
          </a:xfrm>
          <a:custGeom>
            <a:avLst/>
            <a:gdLst/>
            <a:ahLst/>
            <a:cxnLst/>
            <a:rect l="l" t="t" r="r" b="b"/>
            <a:pathLst>
              <a:path w="6022892" h="3613735">
                <a:moveTo>
                  <a:pt x="0" y="0"/>
                </a:moveTo>
                <a:lnTo>
                  <a:pt x="6022892" y="0"/>
                </a:lnTo>
                <a:lnTo>
                  <a:pt x="6022892" y="3613735"/>
                </a:lnTo>
                <a:lnTo>
                  <a:pt x="0" y="36137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1226757"/>
            <a:ext cx="5528513" cy="211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Systemy nawadniania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06286" y="3220013"/>
            <a:ext cx="9320149" cy="278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  <a:spcBef>
                <a:spcPct val="0"/>
              </a:spcBef>
            </a:pPr>
            <a:r>
              <a:rPr lang="en-US" sz="3083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Dobre nawodnienie to kluczowy element pielęgnacji sadu. Można korzystać z tradycyjnych metod, takich jak podlewanie ręczne, lub zainwestować w nowoczesne systemy nawadniające, takie jak instalacje kroplowe, które są bardziej efektywne i oszczędzają wodę. Regularne podlewanie jest szczególnie ważne w okresach suszy.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E97F318-223C-43AF-B6ED-D298D5DCA1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941" y="5032859"/>
            <a:ext cx="4548927" cy="4548927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0414349" y="8157296"/>
            <a:ext cx="8311098" cy="2961773"/>
          </a:xfrm>
          <a:custGeom>
            <a:avLst/>
            <a:gdLst/>
            <a:ahLst/>
            <a:cxnLst/>
            <a:rect l="l" t="t" r="r" b="b"/>
            <a:pathLst>
              <a:path w="8311098" h="2961773">
                <a:moveTo>
                  <a:pt x="0" y="0"/>
                </a:moveTo>
                <a:lnTo>
                  <a:pt x="8311098" y="0"/>
                </a:lnTo>
                <a:lnTo>
                  <a:pt x="8311098" y="2961773"/>
                </a:lnTo>
                <a:lnTo>
                  <a:pt x="0" y="29617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34DF107-5E7E-4E81-8457-07DAA99A05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303">
            <a:off x="11635439" y="-3491405"/>
            <a:ext cx="8537558" cy="85375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1558CA6-1628-4366-AF96-49C8D08A68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308" flipH="1">
            <a:off x="-1934377" y="-3646363"/>
            <a:ext cx="8537558" cy="85375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47237" y="423513"/>
            <a:ext cx="2646227" cy="1693585"/>
          </a:xfrm>
          <a:custGeom>
            <a:avLst/>
            <a:gdLst/>
            <a:ahLst/>
            <a:cxnLst/>
            <a:rect l="l" t="t" r="r" b="b"/>
            <a:pathLst>
              <a:path w="2646227" h="1693585">
                <a:moveTo>
                  <a:pt x="0" y="0"/>
                </a:moveTo>
                <a:lnTo>
                  <a:pt x="2646227" y="0"/>
                </a:lnTo>
                <a:lnTo>
                  <a:pt x="2646227" y="1693585"/>
                </a:lnTo>
                <a:lnTo>
                  <a:pt x="0" y="1693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983A708-B5DD-4188-8CE1-51E49D789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570">
            <a:off x="12975795" y="-1296865"/>
            <a:ext cx="9748419" cy="974841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4094160" y="7460343"/>
            <a:ext cx="23819768" cy="5023806"/>
          </a:xfrm>
          <a:custGeom>
            <a:avLst/>
            <a:gdLst/>
            <a:ahLst/>
            <a:cxnLst/>
            <a:rect l="l" t="t" r="r" b="b"/>
            <a:pathLst>
              <a:path w="23819768" h="5023806">
                <a:moveTo>
                  <a:pt x="0" y="0"/>
                </a:moveTo>
                <a:lnTo>
                  <a:pt x="23819768" y="0"/>
                </a:lnTo>
                <a:lnTo>
                  <a:pt x="23819768" y="5023806"/>
                </a:lnTo>
                <a:lnTo>
                  <a:pt x="0" y="5023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2794" y="1270305"/>
            <a:ext cx="9931452" cy="6356129"/>
          </a:xfrm>
          <a:custGeom>
            <a:avLst/>
            <a:gdLst/>
            <a:ahLst/>
            <a:cxnLst/>
            <a:rect l="l" t="t" r="r" b="b"/>
            <a:pathLst>
              <a:path w="9931452" h="6356129">
                <a:moveTo>
                  <a:pt x="0" y="0"/>
                </a:moveTo>
                <a:lnTo>
                  <a:pt x="9931451" y="0"/>
                </a:lnTo>
                <a:lnTo>
                  <a:pt x="9931451" y="6356129"/>
                </a:lnTo>
                <a:lnTo>
                  <a:pt x="0" y="6356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29477" y="2366415"/>
            <a:ext cx="10890804" cy="7920585"/>
          </a:xfrm>
          <a:custGeom>
            <a:avLst/>
            <a:gdLst/>
            <a:ahLst/>
            <a:cxnLst/>
            <a:rect l="l" t="t" r="r" b="b"/>
            <a:pathLst>
              <a:path w="10890804" h="7920585">
                <a:moveTo>
                  <a:pt x="0" y="0"/>
                </a:moveTo>
                <a:lnTo>
                  <a:pt x="10890804" y="0"/>
                </a:lnTo>
                <a:lnTo>
                  <a:pt x="10890804" y="7920585"/>
                </a:lnTo>
                <a:lnTo>
                  <a:pt x="0" y="7920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54724" y="0"/>
            <a:ext cx="2219043" cy="2215008"/>
          </a:xfrm>
          <a:custGeom>
            <a:avLst/>
            <a:gdLst/>
            <a:ahLst/>
            <a:cxnLst/>
            <a:rect l="l" t="t" r="r" b="b"/>
            <a:pathLst>
              <a:path w="2219043" h="2215008">
                <a:moveTo>
                  <a:pt x="0" y="0"/>
                </a:moveTo>
                <a:lnTo>
                  <a:pt x="2219043" y="0"/>
                </a:lnTo>
                <a:lnTo>
                  <a:pt x="2219043" y="2215008"/>
                </a:lnTo>
                <a:lnTo>
                  <a:pt x="0" y="2215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74243" y="231587"/>
            <a:ext cx="3245996" cy="2077437"/>
          </a:xfrm>
          <a:custGeom>
            <a:avLst/>
            <a:gdLst/>
            <a:ahLst/>
            <a:cxnLst/>
            <a:rect l="l" t="t" r="r" b="b"/>
            <a:pathLst>
              <a:path w="3245996" h="2077437">
                <a:moveTo>
                  <a:pt x="0" y="0"/>
                </a:moveTo>
                <a:lnTo>
                  <a:pt x="3245996" y="0"/>
                </a:lnTo>
                <a:lnTo>
                  <a:pt x="3245996" y="2077437"/>
                </a:lnTo>
                <a:lnTo>
                  <a:pt x="0" y="207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51973" y="6162542"/>
            <a:ext cx="5115984" cy="4436954"/>
          </a:xfrm>
          <a:custGeom>
            <a:avLst/>
            <a:gdLst/>
            <a:ahLst/>
            <a:cxnLst/>
            <a:rect l="l" t="t" r="r" b="b"/>
            <a:pathLst>
              <a:path w="5115984" h="4436954">
                <a:moveTo>
                  <a:pt x="0" y="0"/>
                </a:moveTo>
                <a:lnTo>
                  <a:pt x="5115985" y="0"/>
                </a:lnTo>
                <a:lnTo>
                  <a:pt x="5115985" y="4436953"/>
                </a:lnTo>
                <a:lnTo>
                  <a:pt x="0" y="4436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58999" y="7460343"/>
            <a:ext cx="2871432" cy="2558185"/>
          </a:xfrm>
          <a:custGeom>
            <a:avLst/>
            <a:gdLst/>
            <a:ahLst/>
            <a:cxnLst/>
            <a:rect l="l" t="t" r="r" b="b"/>
            <a:pathLst>
              <a:path w="2871432" h="2558185">
                <a:moveTo>
                  <a:pt x="0" y="0"/>
                </a:moveTo>
                <a:lnTo>
                  <a:pt x="2871432" y="0"/>
                </a:lnTo>
                <a:lnTo>
                  <a:pt x="2871432" y="2558185"/>
                </a:lnTo>
                <a:lnTo>
                  <a:pt x="0" y="25581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45148" y="1531386"/>
            <a:ext cx="7598852" cy="173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336005"/>
                </a:solidFill>
                <a:latin typeface="Adumu Regular"/>
                <a:ea typeface="Adumu Regular"/>
                <a:cs typeface="Adumu Regular"/>
                <a:sym typeface="Adumu Regular"/>
              </a:rPr>
              <a:t>Ochrona przed szkodnikami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3718" y="3125244"/>
            <a:ext cx="9309602" cy="373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Abyss Glide"/>
                <a:ea typeface="Abyss Glide"/>
                <a:cs typeface="Abyss Glide"/>
                <a:sym typeface="Abyss Glide"/>
              </a:rPr>
              <a:t>Zapobieganie szkodnikom i chorobom to ważna część dbania o sad. Naturalne metody, takie jak stosowanie pułapek czy uprawa roślin odstraszających, mogą być skuteczne. Oprócz tego warto monitorować stan drzew i w razie potrzeby stosować ekologiczne środki ochrony, które nie szkodzą środowisku.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691</Words>
  <Application>Microsoft Office PowerPoint</Application>
  <PresentationFormat>Niestandardowy</PresentationFormat>
  <Paragraphs>29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Abyss Glide</vt:lpstr>
      <vt:lpstr>Adumu Regular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</dc:title>
  <cp:lastModifiedBy>Maja Pulut</cp:lastModifiedBy>
  <cp:revision>5</cp:revision>
  <dcterms:created xsi:type="dcterms:W3CDTF">2006-08-16T00:00:00Z</dcterms:created>
  <dcterms:modified xsi:type="dcterms:W3CDTF">2024-12-04T21:10:22Z</dcterms:modified>
  <dc:identifier>DAGYEu2XHWY</dc:identifier>
</cp:coreProperties>
</file>